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18"/>
  </p:notesMasterIdLst>
  <p:sldIdLst>
    <p:sldId id="265" r:id="rId2"/>
    <p:sldId id="264" r:id="rId3"/>
    <p:sldId id="268" r:id="rId4"/>
    <p:sldId id="270" r:id="rId5"/>
    <p:sldId id="267" r:id="rId6"/>
    <p:sldId id="272" r:id="rId7"/>
    <p:sldId id="273" r:id="rId8"/>
    <p:sldId id="274" r:id="rId9"/>
    <p:sldId id="269" r:id="rId10"/>
    <p:sldId id="266" r:id="rId11"/>
    <p:sldId id="276" r:id="rId12"/>
    <p:sldId id="275" r:id="rId13"/>
    <p:sldId id="277" r:id="rId14"/>
    <p:sldId id="278" r:id="rId15"/>
    <p:sldId id="271" r:id="rId16"/>
    <p:sldId id="280" r:id="rId17"/>
  </p:sldIdLst>
  <p:sldSz cx="9144000" cy="5143500" type="screen16x9"/>
  <p:notesSz cx="6794500" cy="99314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C"/>
    <a:srgbClr val="29B8CC"/>
    <a:srgbClr val="98C21D"/>
    <a:srgbClr val="2D934F"/>
    <a:srgbClr val="6E368C"/>
    <a:srgbClr val="D7007F"/>
    <a:srgbClr val="00A6E2"/>
    <a:srgbClr val="65B2E4"/>
    <a:srgbClr val="5B9BD5"/>
    <a:srgbClr val="0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89031" autoAdjust="0"/>
  </p:normalViewPr>
  <p:slideViewPr>
    <p:cSldViewPr snapToGrid="0" snapToObjects="1">
      <p:cViewPr varScale="1">
        <p:scale>
          <a:sx n="133" d="100"/>
          <a:sy n="133" d="100"/>
        </p:scale>
        <p:origin x="144" y="3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D8DC4-73F6-40AD-9FEB-24F680BBB2FC}" type="datetimeFigureOut">
              <a:rPr lang="sv-SE" smtClean="0"/>
              <a:t>2020-04-21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F054B-763F-4D21-ADAD-01DBBDE23C3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2052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2 - Första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640388"/>
            <a:ext cx="7315200" cy="50159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Rubrik på </a:t>
            </a:r>
            <a:r>
              <a:rPr lang="sv-SE" noProof="0" dirty="0"/>
              <a:t>presentationen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4" y="1181351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Förnamn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r>
              <a:rPr lang="en-US" dirty="0"/>
              <a:t>, Datum</a:t>
            </a:r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4267200"/>
            <a:ext cx="1943100" cy="38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286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 - Två innehållskolum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C988B-1084-4D43-B854-785DADC6AA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1550" y="1252678"/>
            <a:ext cx="3414182" cy="2858879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F4F6AE-E656-4606-A7ED-B8738C7C935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04425" y="1252678"/>
            <a:ext cx="3546390" cy="2858879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sp>
        <p:nvSpPr>
          <p:cNvPr id="5" name="Title 17">
            <a:extLst>
              <a:ext uri="{FF2B5EF4-FFF2-40B4-BE49-F238E27FC236}">
                <a16:creationId xmlns:a16="http://schemas.microsoft.com/office/drawing/2014/main" id="{ACB0A2A9-7860-43A7-A983-DCC3FEC3C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2" y="742157"/>
            <a:ext cx="5972946" cy="510521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CAB0F34-A439-4391-805B-578CC2F9F9E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3278397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 - Jämförel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87D079-CA06-42AC-A657-9F6CD546ED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71551" y="1252678"/>
            <a:ext cx="3452966" cy="49793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i="0" baseline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err="1"/>
              <a:t>Jämförelse</a:t>
            </a:r>
            <a:r>
              <a:rPr lang="en-US" dirty="0"/>
              <a:t> 1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C720DA5-7F30-4D06-841E-EAC9CFC084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1549" y="1750616"/>
            <a:ext cx="3452967" cy="2347971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78C9D70-9D73-4F66-B959-D47E03A644B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684876" y="1252678"/>
            <a:ext cx="3452968" cy="49793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i="0" baseline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err="1"/>
              <a:t>Jämförelse</a:t>
            </a:r>
            <a:r>
              <a:rPr lang="en-US" dirty="0"/>
              <a:t> 2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CC39147-D25E-418A-B116-113C1B3C7F2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684876" y="1750616"/>
            <a:ext cx="3452968" cy="2347971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4669E440-681D-4096-BEC4-732791E6D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1" y="742157"/>
            <a:ext cx="5972946" cy="510521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2834628-F2D8-4A21-B0EB-A8D6D9722D6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240563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72EF0E0-1DA1-403B-A95C-01BD76426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1" y="870348"/>
            <a:ext cx="5972947" cy="510521"/>
          </a:xfrm>
          <a:prstGeom prst="rect">
            <a:avLst/>
          </a:prstGeom>
        </p:spPr>
        <p:txBody>
          <a:bodyPr/>
          <a:lstStyle>
            <a:lvl1pPr>
              <a:defRPr sz="2400" b="1" i="0" baseline="0">
                <a:latin typeface="Corbel" panose="020B0503020204020204" pitchFamily="34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45FA675-0AA6-482C-89AA-E4E8C5B7D8A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1714622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 - Tom 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71846C22-44CE-4870-8D6B-C7620DFD1F0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2505024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 - Innehåll med bild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C3F536-D64B-4BFC-BEF4-CC79B31C2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742157"/>
            <a:ext cx="2607469" cy="672703"/>
          </a:xfrm>
          <a:prstGeom prst="rect">
            <a:avLst/>
          </a:prstGeom>
        </p:spPr>
        <p:txBody>
          <a:bodyPr anchor="b"/>
          <a:lstStyle>
            <a:lvl1pPr>
              <a:defRPr sz="2400" b="1" i="0">
                <a:latin typeface="Corbel" panose="020B0503020204020204" pitchFamily="34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BD9082-4DAF-49BC-8F62-7BCCBC7E28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9194" y="742157"/>
            <a:ext cx="4393256" cy="3343461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D85BB55-8A0C-425A-A85F-B2238AEAFC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71550" y="1414860"/>
            <a:ext cx="2607468" cy="26707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800" b="0" i="0">
                <a:latin typeface="Corbel" panose="020B0503020204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 err="1"/>
              <a:t>Underrubrik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9C8B79F-F032-42C4-B31B-257CCFC3E54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2052038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 - Bild med bild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47967D8-9AB6-4493-8198-D2E80F8DCBB1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3779195" y="742157"/>
            <a:ext cx="4393256" cy="332400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 baseline="0">
                <a:latin typeface="Corbel" panose="020B0503020204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B7C0BE-15F7-4668-80A5-AC02F8244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742157"/>
            <a:ext cx="2607469" cy="672703"/>
          </a:xfrm>
          <a:prstGeom prst="rect">
            <a:avLst/>
          </a:prstGeom>
        </p:spPr>
        <p:txBody>
          <a:bodyPr anchor="b"/>
          <a:lstStyle>
            <a:lvl1pPr>
              <a:defRPr sz="2400" b="1" i="0">
                <a:latin typeface="Corbel" panose="020B0503020204020204" pitchFamily="34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234FBC2-B46A-45E2-B9F8-38286BA4B1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71550" y="1414860"/>
            <a:ext cx="2607469" cy="26513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800" b="0" i="0">
                <a:latin typeface="Corbel" panose="020B0503020204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Underrubrik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385068F-3ECE-4D88-948B-15ED065E8015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818519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 - Horisontell rubrik och vertik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5F73D1-05DE-46F7-9E43-08A30F532A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7566" y="273845"/>
            <a:ext cx="6315847" cy="479191"/>
          </a:xfrm>
          <a:prstGeom prst="rect">
            <a:avLst/>
          </a:prstGeom>
        </p:spPr>
        <p:txBody>
          <a:bodyPr/>
          <a:lstStyle>
            <a:lvl1pPr algn="r">
              <a:defRPr sz="2400" b="1" i="0" baseline="0"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8" name="Vertical Text Placeholder 2">
            <a:extLst>
              <a:ext uri="{FF2B5EF4-FFF2-40B4-BE49-F238E27FC236}">
                <a16:creationId xmlns:a16="http://schemas.microsoft.com/office/drawing/2014/main" id="{623428C2-E86A-44FC-8AC9-39E11B0DBE0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992220" y="851836"/>
            <a:ext cx="7485301" cy="3780887"/>
          </a:xfrm>
          <a:prstGeom prst="rect">
            <a:avLst/>
          </a:prstGeom>
        </p:spPr>
        <p:txBody>
          <a:bodyPr vert="vert"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7142806-D316-46CF-93B5-E15276F32A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2628" y="4526948"/>
            <a:ext cx="792974" cy="15747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3A7F32A-8998-4710-9E3B-6DFF4FBEF47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 rot="5400000">
            <a:off x="-1143125" y="1451329"/>
            <a:ext cx="2783357" cy="1633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0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2400908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 - Vertikal rubrik oc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2E1BDBFF-15E9-470E-A7EB-4148D3963D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2628" y="4526948"/>
            <a:ext cx="792974" cy="15747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A4405302-71D0-4965-8C9B-4F1B8814322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 rot="5400000">
            <a:off x="-1143125" y="1451329"/>
            <a:ext cx="2783357" cy="1633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0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  <p:sp>
        <p:nvSpPr>
          <p:cNvPr id="9" name="Vertical Title 1">
            <a:extLst>
              <a:ext uri="{FF2B5EF4-FFF2-40B4-BE49-F238E27FC236}">
                <a16:creationId xmlns:a16="http://schemas.microsoft.com/office/drawing/2014/main" id="{E2FB44C8-4919-419E-8A8B-AEB62F98E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2034" y="418699"/>
            <a:ext cx="726905" cy="4214024"/>
          </a:xfrm>
          <a:prstGeom prst="rect">
            <a:avLst/>
          </a:prstGeom>
        </p:spPr>
        <p:txBody>
          <a:bodyPr vert="eaVert"/>
          <a:lstStyle>
            <a:lvl1pPr>
              <a:defRPr sz="2400" b="1" i="0">
                <a:latin typeface="Corbel" panose="020B0503020204020204" pitchFamily="34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10" name="Vertical Text Placeholder 2">
            <a:extLst>
              <a:ext uri="{FF2B5EF4-FFF2-40B4-BE49-F238E27FC236}">
                <a16:creationId xmlns:a16="http://schemas.microsoft.com/office/drawing/2014/main" id="{CA5F55C2-EB4E-45B2-B637-12E61F6C4A4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180288" y="418699"/>
            <a:ext cx="6289067" cy="4214024"/>
          </a:xfrm>
          <a:prstGeom prst="rect">
            <a:avLst/>
          </a:prstGeom>
        </p:spPr>
        <p:txBody>
          <a:bodyPr vert="vert"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41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455A96A-FC56-4B7F-AD44-28845D2903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640388"/>
            <a:ext cx="7315200" cy="50159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Rubrik på </a:t>
            </a:r>
            <a:r>
              <a:rPr lang="sv-SE" noProof="0" dirty="0"/>
              <a:t>presentationen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6C8C534-9EC3-40D3-B393-A4CC2AB3D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4" y="1181351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Förnamn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r>
              <a:rPr lang="en-US" dirty="0"/>
              <a:t>, Datum</a:t>
            </a:r>
          </a:p>
        </p:txBody>
      </p:sp>
      <p:sp>
        <p:nvSpPr>
          <p:cNvPr id="5" name="Platshållare för bild 5">
            <a:extLst>
              <a:ext uri="{FF2B5EF4-FFF2-40B4-BE49-F238E27FC236}">
                <a16:creationId xmlns:a16="http://schemas.microsoft.com/office/drawing/2014/main" id="{9CFE1070-3FED-43DC-AB2A-8FC2B8DB74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sv-SE" dirty="0"/>
              <a:t>Klicka på Infoga… Bilder i verktygsfälten ovan för att lägga en bakgrundsbild</a:t>
            </a:r>
          </a:p>
        </p:txBody>
      </p:sp>
    </p:spTree>
    <p:extLst>
      <p:ext uri="{BB962C8B-B14F-4D97-AF65-F5344CB8AC3E}">
        <p14:creationId xmlns:p14="http://schemas.microsoft.com/office/powerpoint/2010/main" val="163512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2 - Första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4267200"/>
            <a:ext cx="1943100" cy="38586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2DC0281-36F2-4BBE-9127-50DE6FF3BC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640388"/>
            <a:ext cx="7315200" cy="50159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Rubrik på </a:t>
            </a:r>
            <a:r>
              <a:rPr lang="sv-SE" noProof="0" dirty="0"/>
              <a:t>presentationen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D33E797-B0AB-4DC4-A0AF-ACFA45890E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4" y="1181351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Förnamn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r>
              <a:rPr lang="en-US" dirty="0"/>
              <a:t>, Datum</a:t>
            </a:r>
          </a:p>
        </p:txBody>
      </p:sp>
    </p:spTree>
    <p:extLst>
      <p:ext uri="{BB962C8B-B14F-4D97-AF65-F5344CB8AC3E}">
        <p14:creationId xmlns:p14="http://schemas.microsoft.com/office/powerpoint/2010/main" val="8897453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 - En kolumn text och en 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550" y="740649"/>
            <a:ext cx="4206586" cy="510521"/>
          </a:xfrm>
          <a:prstGeom prst="rect">
            <a:avLst/>
          </a:prstGeom>
        </p:spPr>
        <p:txBody>
          <a:bodyPr/>
          <a:lstStyle>
            <a:lvl1pPr>
              <a:defRPr sz="2400" b="1" i="0" baseline="0">
                <a:latin typeface="Corbel" panose="020B0503020204020204" pitchFamily="34" charset="0"/>
              </a:defRPr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71550" y="1251169"/>
            <a:ext cx="4206586" cy="2692857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2000" b="0" i="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490538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763588" indent="-217488">
              <a:lnSpc>
                <a:spcPct val="110000"/>
              </a:lnSpc>
              <a:spcBef>
                <a:spcPts val="600"/>
              </a:spcBef>
              <a:tabLst/>
              <a:defRPr sz="1600" b="0" i="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982663" indent="-177800">
              <a:lnSpc>
                <a:spcPct val="110000"/>
              </a:lnSpc>
              <a:spcBef>
                <a:spcPts val="600"/>
              </a:spcBef>
              <a:tabLst/>
              <a:defRPr sz="1600" b="0" i="0" baseline="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200150" indent="-176213">
              <a:lnSpc>
                <a:spcPct val="110000"/>
              </a:lnSpc>
              <a:spcBef>
                <a:spcPts val="600"/>
              </a:spcBef>
              <a:tabLst/>
              <a:defRPr sz="1600" b="0" i="0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lvl="1"/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lvl="2"/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lvl="3"/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lvl="4"/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sp>
        <p:nvSpPr>
          <p:cNvPr id="11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5364202" y="740649"/>
            <a:ext cx="2808248" cy="320337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 baseline="0"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r>
              <a:rPr lang="sv-SE" dirty="0"/>
              <a:t>Klicka på ikonen för att lägga till en bild.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E0CFD9D-EB04-4799-B7FA-CDA5A1CE6EA5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2407045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 - Rubrik oc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550" y="740647"/>
            <a:ext cx="5972948" cy="516630"/>
          </a:xfrm>
          <a:prstGeom prst="rect">
            <a:avLst/>
          </a:prstGeom>
        </p:spPr>
        <p:txBody>
          <a:bodyPr/>
          <a:lstStyle>
            <a:lvl1pPr>
              <a:defRPr sz="2400" b="1" i="0" baseline="0">
                <a:latin typeface="Corbel" panose="020B0503020204020204" pitchFamily="34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74838C-E168-47AE-B384-169197DEC0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1550" y="1251169"/>
            <a:ext cx="5972948" cy="2692857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BB7024-473A-4822-9E62-171AC10ADCB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2985738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 - Kapitelrubrik Himm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334711" y="870350"/>
            <a:ext cx="6436414" cy="333712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50000"/>
              </a:lnSpc>
              <a:defRPr sz="4400" b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Skriv en kapitelrubrik här</a:t>
            </a:r>
            <a:endParaRPr lang="sv-SE" noProof="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1261EDD-65D2-4EE4-888A-32301FDAC73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4293752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 - Kapitelrubrik Kyrkhu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334711" y="870350"/>
            <a:ext cx="6436414" cy="333712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50000"/>
              </a:lnSpc>
              <a:defRPr sz="4400" b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Skriv en kapitelrubrik här</a:t>
            </a:r>
            <a:endParaRPr lang="sv-SE" noProof="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ADC977C-80CD-4D20-92B3-2771A6BADC1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4110837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 - Kapitelrubrik Stensha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334711" y="870350"/>
            <a:ext cx="6436414" cy="333712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50000"/>
              </a:lnSpc>
              <a:defRPr sz="4400" b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Skriv en kapitelrubrik här</a:t>
            </a:r>
            <a:endParaRPr lang="sv-SE" noProof="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002A2A0-A7C4-48EE-833C-07044EDDDF7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4110837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 - Kapitelrubrik Hallab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334711" y="870350"/>
            <a:ext cx="6436414" cy="333712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50000"/>
              </a:lnSpc>
              <a:defRPr sz="4400" b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Skriv en kapitelrubrik här</a:t>
            </a:r>
            <a:endParaRPr lang="sv-SE" noProof="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462ECC3-8A54-4FB1-B69D-6ED57A8E1EB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4110837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 - Kapitelrubrik Krokå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334711" y="870350"/>
            <a:ext cx="6436414" cy="333712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50000"/>
              </a:lnSpc>
              <a:defRPr sz="4400" b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Skriv en kapitelrubrik här</a:t>
            </a:r>
            <a:endParaRPr lang="sv-SE" noProof="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CB88A6D-CAA9-4075-B5D4-AE4B9A11368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4110837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29D5648A-A1A7-457F-8D60-90B3F7A0A22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75" y="4699291"/>
            <a:ext cx="1018050" cy="20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9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17" r:id="rId2"/>
    <p:sldLayoutId id="2147483705" r:id="rId3"/>
    <p:sldLayoutId id="2147483702" r:id="rId4"/>
    <p:sldLayoutId id="2147483706" r:id="rId5"/>
    <p:sldLayoutId id="2147483713" r:id="rId6"/>
    <p:sldLayoutId id="2147483714" r:id="rId7"/>
    <p:sldLayoutId id="2147483715" r:id="rId8"/>
    <p:sldLayoutId id="2147483716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ansokan.se/" TargetMode="External"/><Relationship Id="rId2" Type="http://schemas.openxmlformats.org/officeDocument/2006/relationships/hyperlink" Target="http://www.regionblekinge.se/foretag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regionalutveckling@regionblekinge.se" TargetMode="External"/><Relationship Id="rId2" Type="http://schemas.openxmlformats.org/officeDocument/2006/relationships/hyperlink" Target="http://www.verksamt.se/blekinge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nationellaforetagsakuten.s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8A532646-F10E-4C04-89D8-9E5AB537E8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17311B2-4225-4E74-BE8C-428E9A817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097B09E-41D8-4E39-988D-57BA814718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Företagsstöd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089106F-D257-4EE8-906F-A2912571AB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Anna Althini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61666CD-E156-4249-8F2B-FE0737947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4267200"/>
            <a:ext cx="1943100" cy="38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4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3CCC2B-5FAE-41E8-B00E-D0A3CBEA4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40649"/>
            <a:ext cx="6813042" cy="510521"/>
          </a:xfrm>
        </p:spPr>
        <p:txBody>
          <a:bodyPr/>
          <a:lstStyle/>
          <a:p>
            <a:r>
              <a:rPr lang="sv-SE" dirty="0"/>
              <a:t>Andra erbjudanden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6B2220B-7CCA-42BC-ABC7-4054565E6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Mikrobidrag</a:t>
            </a:r>
          </a:p>
          <a:p>
            <a:r>
              <a:rPr lang="sv-SE" dirty="0"/>
              <a:t>Stöd till konsulttjänster</a:t>
            </a:r>
          </a:p>
          <a:p>
            <a:r>
              <a:rPr lang="sv-SE" dirty="0"/>
              <a:t>Stöd till mässkostnader</a:t>
            </a:r>
          </a:p>
          <a:p>
            <a:r>
              <a:rPr lang="sv-SE" dirty="0"/>
              <a:t>Investeringsstöd</a:t>
            </a:r>
          </a:p>
          <a:p>
            <a:r>
              <a:rPr lang="sv-SE" dirty="0"/>
              <a:t>Stöd till kommersiell service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9EC8DA03-7CFC-4874-B754-22082DFE9B5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6948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0F1995-4216-42DE-AF63-966EBB09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40649"/>
            <a:ext cx="6700838" cy="510521"/>
          </a:xfrm>
        </p:spPr>
        <p:txBody>
          <a:bodyPr/>
          <a:lstStyle/>
          <a:p>
            <a:r>
              <a:rPr lang="sv-SE" dirty="0"/>
              <a:t>Mikrobidrag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B8A77D-5707-4807-9B78-29880AF7E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251169"/>
            <a:ext cx="7200900" cy="2692857"/>
          </a:xfrm>
        </p:spPr>
        <p:txBody>
          <a:bodyPr/>
          <a:lstStyle/>
          <a:p>
            <a:r>
              <a:rPr lang="sv-SE" sz="1600" dirty="0"/>
              <a:t>Nystartade företag (max 3 år)</a:t>
            </a:r>
          </a:p>
          <a:p>
            <a:r>
              <a:rPr lang="sv-SE" sz="1600" dirty="0"/>
              <a:t>Investeringar i maskiner, inventarier, marknadsföring</a:t>
            </a:r>
          </a:p>
          <a:p>
            <a:r>
              <a:rPr lang="sv-SE" sz="1600" dirty="0"/>
              <a:t>50 % bidrag</a:t>
            </a:r>
          </a:p>
          <a:p>
            <a:r>
              <a:rPr lang="sv-SE" sz="1600" dirty="0"/>
              <a:t>Max 30 000, minst 10 000kr</a:t>
            </a:r>
          </a:p>
          <a:p>
            <a:r>
              <a:rPr lang="sv-SE" sz="1600" dirty="0"/>
              <a:t>Hela länet</a:t>
            </a:r>
          </a:p>
          <a:p>
            <a:pPr marL="0" indent="0">
              <a:buNone/>
            </a:pPr>
            <a:endParaRPr lang="sv-SE" sz="1600" dirty="0"/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7476E1E4-91C9-43E4-A43E-2DAAB58CE85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5543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0F1995-4216-42DE-AF63-966EBB09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49" y="460227"/>
            <a:ext cx="7072313" cy="790944"/>
          </a:xfrm>
        </p:spPr>
        <p:txBody>
          <a:bodyPr/>
          <a:lstStyle/>
          <a:p>
            <a:r>
              <a:rPr lang="sv-SE" dirty="0"/>
              <a:t>Stöd till konsulttjänster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B8A77D-5707-4807-9B78-29880AF7E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895611"/>
            <a:ext cx="7200900" cy="3048415"/>
          </a:xfrm>
        </p:spPr>
        <p:txBody>
          <a:bodyPr/>
          <a:lstStyle/>
          <a:p>
            <a:r>
              <a:rPr lang="sv-SE" sz="1600" dirty="0"/>
              <a:t>Anlitande av extern konsult </a:t>
            </a:r>
          </a:p>
          <a:p>
            <a:pPr marL="273050" lvl="1" indent="0">
              <a:buNone/>
            </a:pPr>
            <a:r>
              <a:rPr lang="sv-SE" sz="1400" dirty="0"/>
              <a:t>- Produktutveckling och innovation</a:t>
            </a:r>
          </a:p>
          <a:p>
            <a:pPr marL="273050" lvl="1" indent="0">
              <a:buNone/>
            </a:pPr>
            <a:r>
              <a:rPr lang="sv-SE" sz="1400" dirty="0"/>
              <a:t>- Marknadsföring</a:t>
            </a:r>
          </a:p>
          <a:p>
            <a:pPr marL="273050" lvl="1" indent="0">
              <a:buNone/>
            </a:pPr>
            <a:r>
              <a:rPr lang="sv-SE" sz="1400" dirty="0"/>
              <a:t>- Utveckling mot nya marknader</a:t>
            </a:r>
          </a:p>
          <a:p>
            <a:pPr marL="273050" lvl="1" indent="0">
              <a:buNone/>
            </a:pPr>
            <a:r>
              <a:rPr lang="sv-SE" sz="1400" dirty="0"/>
              <a:t>- Affärsutveckling</a:t>
            </a:r>
          </a:p>
          <a:p>
            <a:pPr marL="273050" lvl="1" indent="0">
              <a:buNone/>
            </a:pPr>
            <a:r>
              <a:rPr lang="sv-SE" sz="1400" dirty="0"/>
              <a:t>- Certifiering/patent</a:t>
            </a:r>
          </a:p>
          <a:p>
            <a:pPr marL="273050" lvl="1" indent="0">
              <a:buNone/>
            </a:pPr>
            <a:r>
              <a:rPr lang="sv-SE" sz="1400" dirty="0"/>
              <a:t>- Organisationsutveckling </a:t>
            </a:r>
          </a:p>
          <a:p>
            <a:r>
              <a:rPr lang="sv-SE" sz="1600" dirty="0"/>
              <a:t>50 % bidrag</a:t>
            </a:r>
          </a:p>
          <a:p>
            <a:r>
              <a:rPr lang="sv-SE" sz="1600" dirty="0"/>
              <a:t>Max 150 000, minst 10 000kr</a:t>
            </a:r>
          </a:p>
          <a:p>
            <a:r>
              <a:rPr lang="sv-SE" sz="1600" dirty="0"/>
              <a:t>Hela länet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7476E1E4-91C9-43E4-A43E-2DAAB58CE85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1714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0F1995-4216-42DE-AF63-966EBB09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40649"/>
            <a:ext cx="6807994" cy="510521"/>
          </a:xfrm>
        </p:spPr>
        <p:txBody>
          <a:bodyPr/>
          <a:lstStyle/>
          <a:p>
            <a:r>
              <a:rPr lang="sv-SE" dirty="0"/>
              <a:t>Deltagande i mässor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B8A77D-5707-4807-9B78-29880AF7E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251169"/>
            <a:ext cx="7200900" cy="2692857"/>
          </a:xfrm>
        </p:spPr>
        <p:txBody>
          <a:bodyPr/>
          <a:lstStyle/>
          <a:p>
            <a:r>
              <a:rPr lang="sv-SE" sz="1600" dirty="0"/>
              <a:t>Första deltagandet i en mässa mot en ny marknad</a:t>
            </a:r>
          </a:p>
          <a:p>
            <a:r>
              <a:rPr lang="sv-SE" sz="1600" dirty="0"/>
              <a:t>50 % bidrag</a:t>
            </a:r>
          </a:p>
          <a:p>
            <a:r>
              <a:rPr lang="sv-SE" sz="1600" dirty="0"/>
              <a:t>Max 150 000, minst 10 000kr</a:t>
            </a:r>
          </a:p>
          <a:p>
            <a:r>
              <a:rPr lang="sv-SE" sz="1600" dirty="0"/>
              <a:t>Hela länet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7476E1E4-91C9-43E4-A43E-2DAAB58CE85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04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0F1995-4216-42DE-AF63-966EBB09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40649"/>
            <a:ext cx="6529388" cy="510521"/>
          </a:xfrm>
        </p:spPr>
        <p:txBody>
          <a:bodyPr/>
          <a:lstStyle/>
          <a:p>
            <a:r>
              <a:rPr lang="sv-SE" dirty="0"/>
              <a:t>Investeringsstöd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B8A77D-5707-4807-9B78-29880AF7E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251169"/>
            <a:ext cx="7200900" cy="2692857"/>
          </a:xfrm>
        </p:spPr>
        <p:txBody>
          <a:bodyPr/>
          <a:lstStyle/>
          <a:p>
            <a:r>
              <a:rPr lang="sv-SE" sz="1600" dirty="0"/>
              <a:t>Företag inom landsbygds- och glesbygdsområden.</a:t>
            </a:r>
          </a:p>
          <a:p>
            <a:r>
              <a:rPr lang="sv-SE" sz="1600" dirty="0"/>
              <a:t>Byggnader, maskiner, inventarier och anläggningar </a:t>
            </a:r>
          </a:p>
          <a:p>
            <a:r>
              <a:rPr lang="sv-SE" sz="1600" dirty="0"/>
              <a:t>25 % bidrag i landsbygd, 50% i glesbygd</a:t>
            </a:r>
          </a:p>
          <a:p>
            <a:r>
              <a:rPr lang="sv-SE" sz="1600" dirty="0"/>
              <a:t>Max 600 000, minst 10 000 kr.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7476E1E4-91C9-43E4-A43E-2DAAB58CE85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936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4">
            <a:extLst>
              <a:ext uri="{FF2B5EF4-FFF2-40B4-BE49-F238E27FC236}">
                <a16:creationId xmlns:a16="http://schemas.microsoft.com/office/drawing/2014/main" id="{8995F0C6-1724-4AF0-A236-435F9754DF8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8E9456E-A1E3-4BD8-8864-4CF010FE8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97" y="136305"/>
            <a:ext cx="5789097" cy="40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364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0F1995-4216-42DE-AF63-966EBB09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49" y="740649"/>
            <a:ext cx="6786563" cy="510521"/>
          </a:xfrm>
        </p:spPr>
        <p:txBody>
          <a:bodyPr/>
          <a:lstStyle/>
          <a:p>
            <a:r>
              <a:rPr lang="sv-SE" dirty="0"/>
              <a:t>Stöd till kommersiell service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B8A77D-5707-4807-9B78-29880AF7E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251169"/>
            <a:ext cx="7200900" cy="2692857"/>
          </a:xfrm>
        </p:spPr>
        <p:txBody>
          <a:bodyPr/>
          <a:lstStyle/>
          <a:p>
            <a:r>
              <a:rPr lang="sv-SE" sz="1600" dirty="0"/>
              <a:t>Investeringsbidrag</a:t>
            </a:r>
          </a:p>
          <a:p>
            <a:pPr lvl="1"/>
            <a:r>
              <a:rPr lang="sv-SE" sz="1200" dirty="0"/>
              <a:t>50 % bidrag</a:t>
            </a:r>
          </a:p>
          <a:p>
            <a:pPr lvl="1"/>
            <a:r>
              <a:rPr lang="sv-SE" sz="1200" dirty="0"/>
              <a:t>Max 100 000 kr</a:t>
            </a:r>
          </a:p>
          <a:p>
            <a:r>
              <a:rPr lang="sv-SE" sz="1600" dirty="0"/>
              <a:t>Servicebidrag (driftsstöd)</a:t>
            </a:r>
          </a:p>
          <a:p>
            <a:pPr lvl="1"/>
            <a:r>
              <a:rPr lang="sv-SE" sz="1200" dirty="0"/>
              <a:t>  100 %</a:t>
            </a:r>
          </a:p>
          <a:p>
            <a:pPr lvl="1"/>
            <a:r>
              <a:rPr lang="sv-SE" sz="1200" dirty="0"/>
              <a:t>Max 250 000 kr</a:t>
            </a:r>
          </a:p>
          <a:p>
            <a:r>
              <a:rPr lang="sv-SE" sz="1600" dirty="0"/>
              <a:t>Hemsändningsbidrag</a:t>
            </a:r>
          </a:p>
          <a:p>
            <a:pPr lvl="1"/>
            <a:r>
              <a:rPr lang="sv-SE" sz="1200" dirty="0"/>
              <a:t>50 %</a:t>
            </a:r>
          </a:p>
          <a:p>
            <a:pPr lvl="1"/>
            <a:r>
              <a:rPr lang="sv-SE" sz="1200" dirty="0"/>
              <a:t>Max 100 kr/hemsändningstillfälle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7476E1E4-91C9-43E4-A43E-2DAAB58CE85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5582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71550" y="740649"/>
            <a:ext cx="6142482" cy="510521"/>
          </a:xfrm>
        </p:spPr>
        <p:txBody>
          <a:bodyPr/>
          <a:lstStyle/>
          <a:p>
            <a:r>
              <a:rPr lang="sv-SE" dirty="0"/>
              <a:t>Hållbar tillväxt och ökad konkurrenskraft i små och medelstora företag i Blekinge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A8B491F-5FCE-4A6F-8BBF-687A22DC1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582" y="1225321"/>
            <a:ext cx="6293290" cy="2692857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>
              <a:buFont typeface="Corbel" panose="020B0503020204020204" pitchFamily="34" charset="0"/>
              <a:buChar char="-"/>
            </a:pPr>
            <a:r>
              <a:rPr lang="sv-SE" dirty="0"/>
              <a:t>Lönsamhet och varaktig sysselsättning för de anställda</a:t>
            </a:r>
          </a:p>
          <a:p>
            <a:pPr>
              <a:buFont typeface="Corbel" panose="020B0503020204020204" pitchFamily="34" charset="0"/>
              <a:buChar char="-"/>
            </a:pPr>
            <a:r>
              <a:rPr lang="sv-SE" dirty="0"/>
              <a:t>Marknadsmässiga villkor</a:t>
            </a:r>
          </a:p>
          <a:p>
            <a:pPr>
              <a:buFont typeface="Corbel" panose="020B0503020204020204" pitchFamily="34" charset="0"/>
              <a:buChar char="-"/>
            </a:pPr>
            <a:r>
              <a:rPr lang="sv-SE" dirty="0"/>
              <a:t>konkurrenssituation</a:t>
            </a:r>
          </a:p>
        </p:txBody>
      </p:sp>
      <p:sp>
        <p:nvSpPr>
          <p:cNvPr id="6" name="Underrubrik 5">
            <a:extLst>
              <a:ext uri="{FF2B5EF4-FFF2-40B4-BE49-F238E27FC236}">
                <a16:creationId xmlns:a16="http://schemas.microsoft.com/office/drawing/2014/main" id="{CE66DE0B-E3E0-461E-A7EA-34ACAB10D06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Rubrik 1"/>
          <p:cNvSpPr txBox="1">
            <a:spLocks/>
          </p:cNvSpPr>
          <p:nvPr/>
        </p:nvSpPr>
        <p:spPr>
          <a:xfrm>
            <a:off x="971550" y="593622"/>
            <a:ext cx="4206586" cy="5105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endParaRPr lang="sv-SE"/>
          </a:p>
        </p:txBody>
      </p:sp>
      <p:sp>
        <p:nvSpPr>
          <p:cNvPr id="7" name="Platshållare för bild 3"/>
          <p:cNvSpPr txBox="1">
            <a:spLocks/>
          </p:cNvSpPr>
          <p:nvPr/>
        </p:nvSpPr>
        <p:spPr>
          <a:xfrm>
            <a:off x="5364202" y="593623"/>
            <a:ext cx="2907698" cy="3203378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988348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4746614-BEB1-4E84-92C7-8BA2367F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40649"/>
            <a:ext cx="6697218" cy="510521"/>
          </a:xfrm>
        </p:spPr>
        <p:txBody>
          <a:bodyPr/>
          <a:lstStyle/>
          <a:p>
            <a:r>
              <a:rPr lang="sv-SE" dirty="0"/>
              <a:t>Omställningscheck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CB50A5E-476D-4148-8191-82A9222E3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251169"/>
            <a:ext cx="7081266" cy="2692857"/>
          </a:xfrm>
        </p:spPr>
        <p:txBody>
          <a:bodyPr spcCol="360000"/>
          <a:lstStyle/>
          <a:p>
            <a:pPr marL="0" indent="0">
              <a:buNone/>
            </a:pPr>
            <a:endParaRPr lang="sv-SE" dirty="0"/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sv-SE" dirty="0"/>
              <a:t>Till företag som vidtar åtgärder för att säkra verksamhetens långsiktiga fortlevnad.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sv-SE" dirty="0"/>
              <a:t>Utveckling av nya erbjudanden och tjänster för att öka företagets konkurrenskraft.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0154FCC3-9AD8-4346-B0E6-D12C50B3C2D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3051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07EBDE-51D2-44FD-9B22-740EEA01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40649"/>
            <a:ext cx="6098850" cy="510521"/>
          </a:xfrm>
        </p:spPr>
        <p:txBody>
          <a:bodyPr/>
          <a:lstStyle/>
          <a:p>
            <a:r>
              <a:rPr lang="sv-SE" dirty="0">
                <a:solidFill>
                  <a:srgbClr val="333333"/>
                </a:solidFill>
                <a:latin typeface="Corbel" panose="020B0503020204020204"/>
                <a:ea typeface="Times New Roman" panose="02020603050405020304" pitchFamily="18" charset="0"/>
                <a:cs typeface="Times New Roman" panose="02020603050405020304" pitchFamily="18" charset="0"/>
              </a:rPr>
              <a:t>Exempel på stödberättigade kostnader:</a:t>
            </a:r>
            <a:br>
              <a:rPr lang="sv-SE" dirty="0">
                <a:solidFill>
                  <a:prstClr val="black"/>
                </a:solidFill>
                <a:latin typeface="Corbel" panose="020B0503020204020204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1C908A6-3FD4-49B8-BB2C-C6C30F75A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251169"/>
            <a:ext cx="7495650" cy="2692857"/>
          </a:xfrm>
        </p:spPr>
        <p:txBody>
          <a:bodyPr/>
          <a:lstStyle/>
          <a:p>
            <a:pPr marL="342900" lvl="0" indent="-342900">
              <a:lnSpc>
                <a:spcPts val="15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sv-SE" sz="1800" dirty="0">
              <a:solidFill>
                <a:srgbClr val="333333"/>
              </a:solidFill>
              <a:latin typeface="Corbel" panose="020B0503020204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5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v-SE" sz="1800" dirty="0">
                <a:solidFill>
                  <a:srgbClr val="333333"/>
                </a:solidFill>
                <a:latin typeface="Corbel" panose="020B0503020204020204"/>
                <a:ea typeface="Times New Roman" panose="02020603050405020304" pitchFamily="18" charset="0"/>
                <a:cs typeface="Times New Roman" panose="02020603050405020304" pitchFamily="18" charset="0"/>
              </a:rPr>
              <a:t>Konsultkostnader för att styra om/anpassa befintlig verksamhet.</a:t>
            </a:r>
            <a:endParaRPr lang="sv-SE" sz="1800" dirty="0">
              <a:solidFill>
                <a:srgbClr val="333333"/>
              </a:solidFill>
              <a:latin typeface="Corbel" panose="020B05030202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5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v-SE" sz="1800" dirty="0">
                <a:solidFill>
                  <a:srgbClr val="333333"/>
                </a:solidFill>
                <a:latin typeface="Corbel" panose="020B0503020204020204"/>
                <a:ea typeface="Times New Roman" panose="02020603050405020304" pitchFamily="18" charset="0"/>
                <a:cs typeface="Times New Roman" panose="02020603050405020304" pitchFamily="18" charset="0"/>
              </a:rPr>
              <a:t>Konsultkostnader för digitalisering, ny webblösning.</a:t>
            </a:r>
            <a:endParaRPr lang="sv-SE" sz="1800" dirty="0">
              <a:solidFill>
                <a:srgbClr val="333333"/>
              </a:solidFill>
              <a:latin typeface="Corbel" panose="020B05030202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5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v-SE" sz="1800" dirty="0">
                <a:solidFill>
                  <a:srgbClr val="333333"/>
                </a:solidFill>
                <a:latin typeface="Corbel" panose="020B0503020204020204"/>
                <a:ea typeface="Times New Roman" panose="02020603050405020304" pitchFamily="18" charset="0"/>
                <a:cs typeface="Times New Roman" panose="02020603050405020304" pitchFamily="18" charset="0"/>
              </a:rPr>
              <a:t>Kompetens-/utbildningsinsatser för att bredda verksamheten.</a:t>
            </a:r>
          </a:p>
          <a:p>
            <a:pPr marL="342900" lvl="0" indent="-342900">
              <a:lnSpc>
                <a:spcPts val="15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sv-SE" sz="1800" dirty="0">
              <a:solidFill>
                <a:srgbClr val="333333"/>
              </a:solidFill>
              <a:latin typeface="Corbel" panose="020B05030202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500"/>
              </a:lnSpc>
              <a:buSzPts val="1000"/>
              <a:buNone/>
              <a:tabLst>
                <a:tab pos="457200" algn="l"/>
              </a:tabLst>
            </a:pPr>
            <a:endParaRPr lang="sv-SE" sz="1800" dirty="0">
              <a:solidFill>
                <a:srgbClr val="333333"/>
              </a:solidFill>
              <a:latin typeface="Corbel" panose="020B05030202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500"/>
              </a:lnSpc>
              <a:buSzPts val="1000"/>
              <a:buNone/>
              <a:tabLst>
                <a:tab pos="457200" algn="l"/>
              </a:tabLst>
            </a:pPr>
            <a:r>
              <a:rPr lang="sv-SE" sz="1800" dirty="0">
                <a:solidFill>
                  <a:srgbClr val="333333"/>
                </a:solidFill>
                <a:latin typeface="Corbel" panose="020B0503020204020204"/>
                <a:ea typeface="Calibri" panose="020F0502020204030204" pitchFamily="34" charset="0"/>
                <a:cs typeface="Times New Roman" panose="02020603050405020304" pitchFamily="18" charset="0"/>
              </a:rPr>
              <a:t>Stöd: 90% i bidrag, max 100 000 kr.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BACB5094-7E45-4C6A-AC4B-A6DE6C765C5E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1565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FA565E-74FF-4034-8935-F655D34C1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Ansökan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DAF7E8-7461-4718-9C8B-00B6A2959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251169"/>
            <a:ext cx="6337554" cy="2692857"/>
          </a:xfrm>
        </p:spPr>
        <p:txBody>
          <a:bodyPr/>
          <a:lstStyle/>
          <a:p>
            <a:pPr marL="0" indent="0">
              <a:buNone/>
            </a:pPr>
            <a:r>
              <a:rPr lang="sv-SE" dirty="0">
                <a:hlinkClick r:id="rId2"/>
              </a:rPr>
              <a:t>www.regionblekinge.se/foretag</a:t>
            </a:r>
            <a:endParaRPr lang="sv-SE" dirty="0"/>
          </a:p>
          <a:p>
            <a:pPr marL="0" indent="0">
              <a:buNone/>
            </a:pPr>
            <a:r>
              <a:rPr lang="sv-SE" dirty="0"/>
              <a:t>Ansökan görs innan investeringen påbörjas</a:t>
            </a:r>
          </a:p>
          <a:p>
            <a:pPr marL="0" indent="0">
              <a:buNone/>
            </a:pPr>
            <a:r>
              <a:rPr lang="sv-SE" dirty="0"/>
              <a:t>Diskutera gärna planerad investering med Region Blekinge innan ansökan skickas in</a:t>
            </a:r>
          </a:p>
          <a:p>
            <a:pPr marL="0" indent="0">
              <a:buNone/>
            </a:pPr>
            <a:r>
              <a:rPr lang="sv-SE" dirty="0">
                <a:hlinkClick r:id="rId3"/>
              </a:rPr>
              <a:t>www.minansokan.se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0A50E61C-7CE9-48B5-8F56-1AD0A13F614E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7807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E50AD-4087-419A-B229-C4D7016F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3A397CDC-6E69-4708-B2A6-538757CC360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 12">
            <a:extLst>
              <a:ext uri="{FF2B5EF4-FFF2-40B4-BE49-F238E27FC236}">
                <a16:creationId xmlns:a16="http://schemas.microsoft.com/office/drawing/2014/main" id="{5B5B6749-62E7-48C1-AA7E-671E8C53BF7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11201"/>
            <a:ext cx="6114260" cy="3432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123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5E449C-0985-437D-8762-68B35C114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Ansökan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B1C15A-CC1E-46FA-83E3-19EE563F7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251169"/>
            <a:ext cx="7200900" cy="2692857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Välj Konsulttjänst</a:t>
            </a:r>
          </a:p>
          <a:p>
            <a:pPr marL="0" indent="0">
              <a:buNone/>
            </a:pPr>
            <a:r>
              <a:rPr lang="sv-SE" dirty="0"/>
              <a:t>Rubrik på din ansökan: Corona</a:t>
            </a:r>
          </a:p>
          <a:p>
            <a:pPr marL="0" indent="0">
              <a:buNone/>
            </a:pPr>
            <a:r>
              <a:rPr lang="sv-SE" dirty="0"/>
              <a:t>Bifoga redogörelse för hur verksamheten har drabbats av Corona-pandemin samt vilka effekter den sökta omställningschecken bedöms ha för företagets framtid. 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CF25BCB5-27BF-45F1-B618-084010E8143B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0293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A8CB0E-A15A-4682-AFDB-EEBFB3F29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Viktiga datum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C4B934-9B5B-46F2-901C-9BEB4EDE8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921601"/>
            <a:ext cx="6559650" cy="3022426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Sista ansökningsdag: 15 juni 2020.</a:t>
            </a:r>
          </a:p>
          <a:p>
            <a:pPr marL="0" indent="0">
              <a:buNone/>
            </a:pPr>
            <a:r>
              <a:rPr lang="sv-SE" dirty="0"/>
              <a:t>Sista datum för investering: 30 september 2020.</a:t>
            </a:r>
          </a:p>
          <a:p>
            <a:pPr marL="0" indent="0">
              <a:buNone/>
            </a:pPr>
            <a:r>
              <a:rPr lang="sv-SE" dirty="0"/>
              <a:t>Slutredovisning senast 15 november 2020.</a:t>
            </a:r>
          </a:p>
          <a:p>
            <a:endParaRPr lang="sv-SE" dirty="0"/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2B21E3E0-B5C6-4159-AF03-1293ABD96C0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4306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04EAC9-0FF1-48B1-A1CE-42B4B860D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BF8DA0D-E5FE-42D7-9B24-452C0110E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251169"/>
            <a:ext cx="6926850" cy="2692857"/>
          </a:xfrm>
        </p:spPr>
        <p:txBody>
          <a:bodyPr/>
          <a:lstStyle/>
          <a:p>
            <a:pPr marL="0" indent="0">
              <a:buNone/>
            </a:pPr>
            <a:r>
              <a:rPr lang="sv-SE" dirty="0">
                <a:hlinkClick r:id="rId2"/>
              </a:rPr>
              <a:t>www.verksamt.se/blekinge</a:t>
            </a:r>
            <a:endParaRPr lang="sv-SE" dirty="0"/>
          </a:p>
          <a:p>
            <a:pPr marL="0" indent="0">
              <a:buNone/>
            </a:pPr>
            <a:r>
              <a:rPr lang="sv-SE" dirty="0"/>
              <a:t>Företagsjour 0455-73 72 15, </a:t>
            </a:r>
            <a:r>
              <a:rPr lang="sv-SE" dirty="0" err="1"/>
              <a:t>kl</a:t>
            </a:r>
            <a:r>
              <a:rPr lang="sv-SE" dirty="0"/>
              <a:t> 9-12</a:t>
            </a:r>
          </a:p>
          <a:p>
            <a:pPr marL="0" indent="0">
              <a:buNone/>
            </a:pPr>
            <a:r>
              <a:rPr lang="sv-SE" dirty="0">
                <a:hlinkClick r:id="rId3"/>
              </a:rPr>
              <a:t>regionalutveckling@regionblekinge.se</a:t>
            </a:r>
            <a:br>
              <a:rPr lang="sv-SE" dirty="0"/>
            </a:br>
            <a:br>
              <a:rPr lang="sv-SE" dirty="0"/>
            </a:br>
            <a:r>
              <a:rPr lang="sv-SE" u="sng" dirty="0">
                <a:hlinkClick r:id="rId4"/>
              </a:rPr>
              <a:t>www.nationellaforetagsakuten.se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74915A89-D59A-4CC0-8018-845E3369F95E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131382"/>
      </p:ext>
    </p:extLst>
  </p:cSld>
  <p:clrMapOvr>
    <a:masterClrMapping/>
  </p:clrMapOvr>
</p:sld>
</file>

<file path=ppt/theme/theme1.xml><?xml version="1.0" encoding="utf-8"?>
<a:theme xmlns:a="http://schemas.openxmlformats.org/drawingml/2006/main" name="16_9_Presentation">
  <a:themeElements>
    <a:clrScheme name="Region Blekinge">
      <a:dk1>
        <a:sysClr val="windowText" lastClr="000000"/>
      </a:dk1>
      <a:lt1>
        <a:sysClr val="window" lastClr="FFFFFF"/>
      </a:lt1>
      <a:dk2>
        <a:srgbClr val="003D7C"/>
      </a:dk2>
      <a:lt2>
        <a:srgbClr val="FFFFFF"/>
      </a:lt2>
      <a:accent1>
        <a:srgbClr val="00A6E2"/>
      </a:accent1>
      <a:accent2>
        <a:srgbClr val="003D7C"/>
      </a:accent2>
      <a:accent3>
        <a:srgbClr val="98C21D"/>
      </a:accent3>
      <a:accent4>
        <a:srgbClr val="2D934F"/>
      </a:accent4>
      <a:accent5>
        <a:srgbClr val="D7007F"/>
      </a:accent5>
      <a:accent6>
        <a:srgbClr val="F18700"/>
      </a:accent6>
      <a:hlink>
        <a:srgbClr val="6E368C"/>
      </a:hlink>
      <a:folHlink>
        <a:srgbClr val="E31836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3A6B94AB-9AC6-493E-B36B-B750673A9344}" vid="{6AD9B554-5742-433C-BC9E-516D400D925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769</TotalTime>
  <Words>361</Words>
  <Application>Microsoft Office PowerPoint</Application>
  <PresentationFormat>Bildspel på skärmen (16:9)</PresentationFormat>
  <Paragraphs>80</Paragraphs>
  <Slides>16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1" baseType="lpstr">
      <vt:lpstr>Arial</vt:lpstr>
      <vt:lpstr>Calibri</vt:lpstr>
      <vt:lpstr>Corbel</vt:lpstr>
      <vt:lpstr>Symbol</vt:lpstr>
      <vt:lpstr>16_9_Presentation</vt:lpstr>
      <vt:lpstr>Företagsstöd</vt:lpstr>
      <vt:lpstr>Hållbar tillväxt och ökad konkurrenskraft i små och medelstora företag i Blekinge</vt:lpstr>
      <vt:lpstr>Omställningscheck </vt:lpstr>
      <vt:lpstr>Exempel på stödberättigade kostnader: </vt:lpstr>
      <vt:lpstr>Ansökan</vt:lpstr>
      <vt:lpstr>PowerPoint-presentation</vt:lpstr>
      <vt:lpstr>Ansökan</vt:lpstr>
      <vt:lpstr>Viktiga datum</vt:lpstr>
      <vt:lpstr>PowerPoint-presentation</vt:lpstr>
      <vt:lpstr>Andra erbjudanden</vt:lpstr>
      <vt:lpstr>Mikrobidrag</vt:lpstr>
      <vt:lpstr>Stöd till konsulttjänster</vt:lpstr>
      <vt:lpstr>Deltagande i mässor</vt:lpstr>
      <vt:lpstr>Investeringsstöd</vt:lpstr>
      <vt:lpstr>PowerPoint-presentation</vt:lpstr>
      <vt:lpstr>Stöd till kommersiell service</vt:lpstr>
    </vt:vector>
  </TitlesOfParts>
  <Company>Landstinget Blekinge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Rubrik på presentation</dc:title>
  <dc:creator>Althini, Anna</dc:creator>
  <cp:lastModifiedBy>Althini, Anna</cp:lastModifiedBy>
  <cp:revision>17</cp:revision>
  <cp:lastPrinted>2020-02-13T12:10:04Z</cp:lastPrinted>
  <dcterms:created xsi:type="dcterms:W3CDTF">2020-02-13T07:51:50Z</dcterms:created>
  <dcterms:modified xsi:type="dcterms:W3CDTF">2020-04-21T15:38:07Z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råk">
    <vt:lpwstr>Svenska (Sverige)</vt:lpwstr>
  </property>
</Properties>
</file>